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FINAL ACCOUNTS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2241" y="0"/>
            <a:ext cx="57200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5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SIMILARITIES BETWEEN </a:t>
            </a:r>
            <a:br>
              <a:rPr lang="en-US" dirty="0" smtClean="0"/>
            </a:br>
            <a:r>
              <a:rPr lang="en-US" dirty="0" smtClean="0"/>
              <a:t>TRIAL BALANCE AND BALANCE SHEET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096536" cy="42859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+mj-lt"/>
                <a:ea typeface="+mj-ea"/>
                <a:cs typeface="+mj-cs"/>
              </a:rPr>
              <a:t>Both are Statements.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j-lt"/>
                <a:ea typeface="+mj-ea"/>
                <a:cs typeface="+mj-cs"/>
              </a:rPr>
              <a:t>To and By not Used.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j-lt"/>
                <a:ea typeface="+mj-ea"/>
                <a:cs typeface="+mj-cs"/>
              </a:rPr>
              <a:t>Prepared from the Balances of Ledger.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j-lt"/>
                <a:ea typeface="+mj-ea"/>
                <a:cs typeface="+mj-cs"/>
              </a:rPr>
              <a:t>Prepared on a Specific Date.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+mj-lt"/>
                <a:ea typeface="+mj-ea"/>
                <a:cs typeface="+mj-cs"/>
              </a:rPr>
              <a:t>Balance of Cash Book Written in Both.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2735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DIFFERENCE BETWEEN </a:t>
            </a:r>
            <a:br>
              <a:rPr lang="en-US" dirty="0" smtClean="0"/>
            </a:br>
            <a:r>
              <a:rPr lang="en-US" dirty="0" smtClean="0"/>
              <a:t>TRIAL BALANCE AND BALANCE SHEET</a:t>
            </a:r>
            <a:endParaRPr lang="en-I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0319" y="2242230"/>
            <a:ext cx="4698357" cy="783770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TRIAL BALANCE</a:t>
            </a:r>
            <a:endParaRPr lang="en-IN" sz="2800" dirty="0" smtClean="0">
              <a:solidFill>
                <a:schemeClr val="bg1"/>
              </a:solidFill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0446" y="2574485"/>
            <a:ext cx="5773783" cy="40875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Checks </a:t>
            </a:r>
            <a:r>
              <a:rPr lang="en-US" sz="2800" dirty="0"/>
              <a:t>A</a:t>
            </a:r>
            <a:r>
              <a:rPr lang="en-US" sz="2800" dirty="0" smtClean="0"/>
              <a:t>rithmetical </a:t>
            </a:r>
            <a:r>
              <a:rPr lang="en-US" sz="2800" dirty="0"/>
              <a:t>A</a:t>
            </a:r>
            <a:r>
              <a:rPr lang="en-US" sz="2800" dirty="0" smtClean="0"/>
              <a:t>ccuracy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Debit </a:t>
            </a:r>
            <a:r>
              <a:rPr lang="en-US" sz="2800" dirty="0"/>
              <a:t>and </a:t>
            </a:r>
            <a:r>
              <a:rPr lang="en-US" sz="2800" dirty="0" smtClean="0"/>
              <a:t>Credit </a:t>
            </a:r>
            <a:r>
              <a:rPr lang="en-US" sz="2800" dirty="0"/>
              <a:t>S</a:t>
            </a:r>
            <a:r>
              <a:rPr lang="en-US" sz="2800" dirty="0" smtClean="0"/>
              <a:t>ides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All </a:t>
            </a:r>
            <a:r>
              <a:rPr lang="en-US" sz="2800" dirty="0"/>
              <a:t>accounts </a:t>
            </a:r>
            <a:r>
              <a:rPr lang="en-US" sz="2800" dirty="0" smtClean="0"/>
              <a:t>written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Prepared </a:t>
            </a:r>
            <a:r>
              <a:rPr lang="en-US" sz="2800" dirty="0"/>
              <a:t>before T.&amp;</a:t>
            </a:r>
            <a:r>
              <a:rPr lang="en-US" sz="2800" dirty="0" smtClean="0"/>
              <a:t>P.&amp;L. </a:t>
            </a:r>
            <a:r>
              <a:rPr lang="en-US" sz="2600" dirty="0" smtClean="0"/>
              <a:t>Account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Not Compulsory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Not </a:t>
            </a:r>
            <a:r>
              <a:rPr lang="en-US" sz="2800" dirty="0"/>
              <a:t>as a </a:t>
            </a:r>
            <a:r>
              <a:rPr lang="en-US" sz="2800" dirty="0" smtClean="0"/>
              <a:t>Proof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No </a:t>
            </a:r>
            <a:r>
              <a:rPr lang="en-US" sz="2800" dirty="0"/>
              <a:t>A</a:t>
            </a:r>
            <a:r>
              <a:rPr lang="en-US" sz="2800" dirty="0" smtClean="0"/>
              <a:t>djustments</a:t>
            </a:r>
            <a:endParaRPr lang="en-IN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5707138" y="1882409"/>
            <a:ext cx="4474028" cy="69207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BALANCE SHEET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888" y="2622728"/>
            <a:ext cx="5875066" cy="39324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Shows </a:t>
            </a:r>
            <a:r>
              <a:rPr lang="en-US" sz="2800" dirty="0" smtClean="0"/>
              <a:t>Financial position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Liability </a:t>
            </a:r>
            <a:r>
              <a:rPr lang="en-US" sz="2800" dirty="0"/>
              <a:t>and </a:t>
            </a:r>
            <a:r>
              <a:rPr lang="en-US" sz="2800" dirty="0"/>
              <a:t>A</a:t>
            </a:r>
            <a:r>
              <a:rPr lang="en-US" sz="2800" dirty="0" smtClean="0"/>
              <a:t>ssets side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Only </a:t>
            </a:r>
            <a:r>
              <a:rPr lang="en-US" sz="2800" dirty="0"/>
              <a:t>R</a:t>
            </a:r>
            <a:r>
              <a:rPr lang="en-US" sz="2800" dirty="0" smtClean="0"/>
              <a:t>eal </a:t>
            </a:r>
            <a:r>
              <a:rPr lang="en-US" sz="2800" dirty="0"/>
              <a:t>and </a:t>
            </a:r>
            <a:r>
              <a:rPr lang="en-US" sz="2800" dirty="0" smtClean="0"/>
              <a:t>Personal account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After </a:t>
            </a:r>
            <a:r>
              <a:rPr lang="en-US" sz="2800" dirty="0"/>
              <a:t>T</a:t>
            </a:r>
            <a:r>
              <a:rPr lang="en-US" sz="2800" dirty="0" smtClean="0"/>
              <a:t>r.&amp; </a:t>
            </a:r>
            <a:r>
              <a:rPr lang="en-US" sz="2800" dirty="0"/>
              <a:t>P</a:t>
            </a:r>
            <a:r>
              <a:rPr lang="en-US" sz="2800" dirty="0" smtClean="0"/>
              <a:t>.&amp;L. Account Compulsory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As </a:t>
            </a:r>
            <a:r>
              <a:rPr lang="en-US" sz="2800" dirty="0"/>
              <a:t>a </a:t>
            </a:r>
            <a:r>
              <a:rPr lang="en-US" sz="2800" dirty="0"/>
              <a:t>P</a:t>
            </a:r>
            <a:r>
              <a:rPr lang="en-US" sz="2800" dirty="0" smtClean="0"/>
              <a:t>roof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Adjustments </a:t>
            </a:r>
            <a:r>
              <a:rPr lang="en-US" sz="2800" dirty="0"/>
              <a:t>considered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293328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ADJUSTMENTS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560" y="2063930"/>
            <a:ext cx="11742457" cy="4650379"/>
          </a:xfrm>
        </p:spPr>
        <p:txBody>
          <a:bodyPr>
            <a:noAutofit/>
          </a:bodyPr>
          <a:lstStyle/>
          <a:p>
            <a:pPr>
              <a:lnSpc>
                <a:spcPct val="220000"/>
              </a:lnSpc>
            </a:pPr>
            <a:r>
              <a:rPr lang="en-US" sz="3200" b="1" dirty="0">
                <a:latin typeface="Constantia" panose="02030602050306030303" pitchFamily="18" charset="0"/>
              </a:rPr>
              <a:t>If </a:t>
            </a:r>
            <a:r>
              <a:rPr lang="en-US" sz="3200" b="1" dirty="0">
                <a:latin typeface="Constantia" panose="02030602050306030303" pitchFamily="18" charset="0"/>
              </a:rPr>
              <a:t>any transaction </a:t>
            </a:r>
            <a:r>
              <a:rPr lang="en-US" sz="3200" b="1" dirty="0">
                <a:latin typeface="Constantia" panose="02030602050306030303" pitchFamily="18" charset="0"/>
              </a:rPr>
              <a:t>omits</a:t>
            </a:r>
          </a:p>
          <a:p>
            <a:pPr>
              <a:lnSpc>
                <a:spcPct val="220000"/>
              </a:lnSpc>
            </a:pPr>
            <a:r>
              <a:rPr lang="en-US" sz="3200" b="1" dirty="0">
                <a:latin typeface="Constantia" panose="02030602050306030303" pitchFamily="18" charset="0"/>
              </a:rPr>
              <a:t>If </a:t>
            </a:r>
            <a:r>
              <a:rPr lang="en-US" sz="3200" b="1" dirty="0">
                <a:latin typeface="Constantia" panose="02030602050306030303" pitchFamily="18" charset="0"/>
              </a:rPr>
              <a:t>wrongly entered in other </a:t>
            </a:r>
            <a:r>
              <a:rPr lang="en-US" sz="3200" b="1" dirty="0">
                <a:latin typeface="Constantia" panose="02030602050306030303" pitchFamily="18" charset="0"/>
              </a:rPr>
              <a:t>account</a:t>
            </a:r>
          </a:p>
          <a:p>
            <a:pPr>
              <a:lnSpc>
                <a:spcPct val="220000"/>
              </a:lnSpc>
            </a:pPr>
            <a:r>
              <a:rPr lang="en-US" sz="3200" b="1" dirty="0">
                <a:latin typeface="Constantia" panose="02030602050306030303" pitchFamily="18" charset="0"/>
              </a:rPr>
              <a:t>If </a:t>
            </a:r>
            <a:r>
              <a:rPr lang="en-US" sz="3200" b="1" dirty="0">
                <a:latin typeface="Constantia" panose="02030602050306030303" pitchFamily="18" charset="0"/>
              </a:rPr>
              <a:t>amount is wrongly </a:t>
            </a:r>
            <a:r>
              <a:rPr lang="en-US" sz="3200" b="1" dirty="0">
                <a:latin typeface="Constantia" panose="02030602050306030303" pitchFamily="18" charset="0"/>
              </a:rPr>
              <a:t>entered</a:t>
            </a:r>
          </a:p>
          <a:p>
            <a:pPr>
              <a:lnSpc>
                <a:spcPct val="220000"/>
              </a:lnSpc>
            </a:pPr>
            <a:r>
              <a:rPr lang="en-US" sz="3200" b="1" dirty="0">
                <a:latin typeface="Constantia" panose="02030602050306030303" pitchFamily="18" charset="0"/>
              </a:rPr>
              <a:t>If </a:t>
            </a:r>
            <a:r>
              <a:rPr lang="en-US" sz="3200" b="1" dirty="0">
                <a:latin typeface="Constantia" panose="02030602050306030303" pitchFamily="18" charset="0"/>
              </a:rPr>
              <a:t>any </a:t>
            </a:r>
            <a:r>
              <a:rPr lang="en-US" sz="3200" b="1" dirty="0">
                <a:latin typeface="Constantia" panose="02030602050306030303" pitchFamily="18" charset="0"/>
              </a:rPr>
              <a:t>transaction </a:t>
            </a:r>
            <a:r>
              <a:rPr lang="en-US" sz="3200" b="1" dirty="0">
                <a:latin typeface="Constantia" panose="02030602050306030303" pitchFamily="18" charset="0"/>
              </a:rPr>
              <a:t>wrongly entered in </a:t>
            </a:r>
            <a:r>
              <a:rPr lang="en-US" sz="3200" b="1" dirty="0">
                <a:latin typeface="Constantia" panose="02030602050306030303" pitchFamily="18" charset="0"/>
              </a:rPr>
              <a:t>wrong </a:t>
            </a:r>
            <a:r>
              <a:rPr lang="en-US" sz="3200" b="1" dirty="0">
                <a:latin typeface="Constantia" panose="02030602050306030303" pitchFamily="18" charset="0"/>
              </a:rPr>
              <a:t>side </a:t>
            </a:r>
            <a:r>
              <a:rPr lang="en-US" sz="3200" b="1" dirty="0">
                <a:latin typeface="Constantia" panose="02030602050306030303" pitchFamily="18" charset="0"/>
              </a:rPr>
              <a:t>account.</a:t>
            </a:r>
            <a:r>
              <a:rPr lang="en-US" sz="3200" b="1" dirty="0">
                <a:latin typeface="Constantia" panose="02030602050306030303" pitchFamily="18" charset="0"/>
              </a:rPr>
              <a:t/>
            </a:r>
            <a:br>
              <a:rPr lang="en-US" sz="3200" b="1" dirty="0">
                <a:latin typeface="Constantia" panose="02030602050306030303" pitchFamily="18" charset="0"/>
              </a:rPr>
            </a:br>
            <a:endParaRPr lang="en-IN" sz="3200" b="1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245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NEED AND IMPORTANCE OF ADJUSTMENTS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818" y="1834166"/>
            <a:ext cx="11402822" cy="4847699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To Find Out Correct Profit and Loss and Financial Position.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To Rectify the Error.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Complete </a:t>
            </a:r>
            <a:r>
              <a:rPr lang="en-US" sz="2800" dirty="0"/>
              <a:t>the </a:t>
            </a:r>
            <a:r>
              <a:rPr lang="en-US" sz="2800" dirty="0"/>
              <a:t>I</a:t>
            </a:r>
            <a:r>
              <a:rPr lang="en-US" sz="2800" dirty="0" smtClean="0"/>
              <a:t>ncomplete Transactions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To </a:t>
            </a:r>
            <a:r>
              <a:rPr lang="en-US" sz="2800" dirty="0"/>
              <a:t>R</a:t>
            </a:r>
            <a:r>
              <a:rPr lang="en-US" sz="2800" dirty="0" smtClean="0"/>
              <a:t>ecord </a:t>
            </a:r>
            <a:r>
              <a:rPr lang="en-US" sz="2800" dirty="0"/>
              <a:t>the </a:t>
            </a:r>
            <a:r>
              <a:rPr lang="en-US" sz="2800" dirty="0" smtClean="0"/>
              <a:t>Transactions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To </a:t>
            </a:r>
            <a:r>
              <a:rPr lang="en-US" sz="2800" dirty="0"/>
              <a:t>R</a:t>
            </a:r>
            <a:r>
              <a:rPr lang="en-US" sz="2800" dirty="0" smtClean="0"/>
              <a:t>ecord </a:t>
            </a:r>
            <a:r>
              <a:rPr lang="en-US" sz="2800" dirty="0"/>
              <a:t>the </a:t>
            </a:r>
            <a:r>
              <a:rPr lang="en-US" sz="2800" dirty="0" smtClean="0"/>
              <a:t>Current </a:t>
            </a:r>
            <a:r>
              <a:rPr lang="en-US" sz="2800" dirty="0"/>
              <a:t>I</a:t>
            </a:r>
            <a:r>
              <a:rPr lang="en-US" sz="2800" dirty="0" smtClean="0"/>
              <a:t>ncomes </a:t>
            </a:r>
            <a:r>
              <a:rPr lang="en-US" sz="2800" dirty="0"/>
              <a:t>and </a:t>
            </a:r>
            <a:r>
              <a:rPr lang="en-US" sz="2800" dirty="0" smtClean="0"/>
              <a:t>Expenses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3596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1" y="2336873"/>
            <a:ext cx="5865222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Constantia" panose="02030602050306030303" pitchFamily="18" charset="0"/>
              </a:rPr>
              <a:t>Financial statements which are prepared at the end of the year to know about the financial position of the business are called final accounts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7291" y="2336873"/>
            <a:ext cx="5669280" cy="359931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onstantia" panose="02030602050306030303" pitchFamily="18" charset="0"/>
              </a:rPr>
              <a:t>Final accounts gives an idea about the profitability and financial position of a business to its management, owners, the public and other interested parties.</a:t>
            </a:r>
            <a:endParaRPr lang="en-IN" sz="3200" b="1" dirty="0">
              <a:latin typeface="Constantia" panose="02030602050306030303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791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PARTS OF FINAL ACOOUNTS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28229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Trading Account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Profit and Loss Account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Balance Sheet</a:t>
            </a:r>
          </a:p>
          <a:p>
            <a:endParaRPr lang="en-US" sz="2800" b="1" dirty="0" smtClean="0"/>
          </a:p>
          <a:p>
            <a:endParaRPr lang="en-IN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0594" y="1985554"/>
            <a:ext cx="5251405" cy="487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7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AND IMPORTANCE OF FINAL ACCOUNTS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481943"/>
            <a:ext cx="11102376" cy="345424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To Know the Result of the Business </a:t>
            </a:r>
          </a:p>
          <a:p>
            <a:r>
              <a:rPr lang="en-US" sz="2800" b="1" dirty="0" smtClean="0"/>
              <a:t>To Know the Financial Position of the Business</a:t>
            </a:r>
          </a:p>
          <a:p>
            <a:r>
              <a:rPr lang="en-US" sz="2800" b="1" dirty="0" smtClean="0"/>
              <a:t>To get Loans from Financial Institutions</a:t>
            </a:r>
          </a:p>
          <a:p>
            <a:r>
              <a:rPr lang="en-US" sz="2800" b="1" dirty="0" smtClean="0"/>
              <a:t>To Assess Income Tax</a:t>
            </a:r>
          </a:p>
          <a:p>
            <a:r>
              <a:rPr lang="en-US" sz="2800" b="1" dirty="0" smtClean="0"/>
              <a:t>To Assist Management of Business</a:t>
            </a:r>
          </a:p>
          <a:p>
            <a:r>
              <a:rPr lang="en-US" sz="2800" b="1" dirty="0" smtClean="0"/>
              <a:t>To Conduct Comparative Study</a:t>
            </a:r>
            <a:endParaRPr lang="en-IN" sz="2800" b="1" dirty="0"/>
          </a:p>
        </p:txBody>
      </p:sp>
      <p:pic>
        <p:nvPicPr>
          <p:cNvPr id="2052" name="Picture 4" descr="Procedure for preparation of Final Accounts - IHM Notes by hmhu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787" y="1998618"/>
            <a:ext cx="3394213" cy="485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11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TRADING ACCOUNT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037806"/>
            <a:ext cx="11376696" cy="482019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Tell about Gross Profit or Gross Losses</a:t>
            </a:r>
          </a:p>
          <a:p>
            <a:r>
              <a:rPr lang="en-US" b="1" dirty="0" smtClean="0"/>
              <a:t>Debit Side Shows all the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                                 - </a:t>
            </a:r>
            <a:r>
              <a:rPr lang="en-US" b="1" dirty="0" smtClean="0"/>
              <a:t>Direct Expenses </a:t>
            </a:r>
            <a:r>
              <a:rPr lang="en-US" dirty="0" smtClean="0"/>
              <a:t>(</a:t>
            </a:r>
            <a:r>
              <a:rPr lang="en-US" sz="2000" b="1" dirty="0"/>
              <a:t>Direct expenses are specific costs </a:t>
            </a:r>
            <a:r>
              <a:rPr lang="en-US" sz="2000" b="1" dirty="0" smtClean="0"/>
              <a:t>   </a:t>
            </a:r>
          </a:p>
          <a:p>
            <a:pPr marL="0" indent="0" algn="just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                                       directly </a:t>
            </a:r>
            <a:r>
              <a:rPr lang="en-US" sz="2000" b="1" dirty="0"/>
              <a:t>linked to making a </a:t>
            </a:r>
            <a:r>
              <a:rPr lang="en-US" sz="2000" b="1" dirty="0" smtClean="0"/>
              <a:t>    </a:t>
            </a:r>
          </a:p>
          <a:p>
            <a:pPr marL="0" indent="0" algn="just">
              <a:buNone/>
            </a:pPr>
            <a:r>
              <a:rPr lang="en-US" sz="2000" b="1" dirty="0" smtClean="0"/>
              <a:t>                                                                           specific </a:t>
            </a:r>
            <a:r>
              <a:rPr lang="en-US" sz="2000" b="1" dirty="0"/>
              <a:t>product or providing a </a:t>
            </a:r>
            <a:r>
              <a:rPr lang="en-US" sz="2000" b="1" dirty="0" smtClean="0"/>
              <a:t>    </a:t>
            </a:r>
          </a:p>
          <a:p>
            <a:pPr marL="0" indent="0" algn="just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                                      specific </a:t>
            </a:r>
            <a:r>
              <a:rPr lang="en-US" sz="2000" b="1" dirty="0"/>
              <a:t>service. For example, the flour and </a:t>
            </a:r>
            <a:r>
              <a:rPr lang="en-US" sz="2000" b="1" dirty="0" smtClean="0"/>
              <a:t> </a:t>
            </a:r>
          </a:p>
          <a:p>
            <a:pPr marL="0" indent="0" algn="just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                                     sugar </a:t>
            </a:r>
            <a:r>
              <a:rPr lang="en-US" sz="2000" b="1" dirty="0"/>
              <a:t>a bakery uses to make cakes are direct </a:t>
            </a:r>
            <a:r>
              <a:rPr lang="en-US" sz="2000" b="1" dirty="0" smtClean="0"/>
              <a:t>   </a:t>
            </a:r>
          </a:p>
          <a:p>
            <a:pPr marL="0" indent="0" algn="just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                                             expenses</a:t>
            </a:r>
            <a:r>
              <a:rPr lang="en-US" sz="2000" b="1" dirty="0"/>
              <a:t>.</a:t>
            </a:r>
            <a:r>
              <a:rPr lang="en-US" sz="2000" b="1" dirty="0" smtClean="0"/>
              <a:t>)</a:t>
            </a:r>
            <a:endParaRPr lang="en-US" b="1" dirty="0" smtClean="0"/>
          </a:p>
          <a:p>
            <a:pPr lvl="8">
              <a:buFontTx/>
              <a:buChar char="-"/>
            </a:pPr>
            <a:r>
              <a:rPr lang="en-US" sz="2400" b="1" dirty="0"/>
              <a:t>Opening Stock</a:t>
            </a:r>
          </a:p>
          <a:p>
            <a:pPr lvl="8">
              <a:buFontTx/>
              <a:buChar char="-"/>
            </a:pPr>
            <a:r>
              <a:rPr lang="en-US" sz="2400" b="1" dirty="0"/>
              <a:t>Purchases</a:t>
            </a:r>
          </a:p>
          <a:p>
            <a:pPr lvl="8">
              <a:buFontTx/>
              <a:buChar char="-"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Credit Side Shows   – Sales</a:t>
            </a:r>
          </a:p>
          <a:p>
            <a:pPr marL="2743200" lvl="6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–</a:t>
            </a:r>
            <a:r>
              <a:rPr lang="en-US" dirty="0"/>
              <a:t> </a:t>
            </a:r>
            <a:r>
              <a:rPr lang="en-US" sz="2400" b="1" dirty="0" smtClean="0"/>
              <a:t>Closing </a:t>
            </a:r>
            <a:r>
              <a:rPr lang="en-US" sz="2400" b="1" dirty="0"/>
              <a:t>Stock</a:t>
            </a:r>
            <a:endParaRPr lang="en-IN" sz="2400" b="1" dirty="0"/>
          </a:p>
        </p:txBody>
      </p:sp>
    </p:spTree>
    <p:extLst>
      <p:ext uri="{BB962C8B-B14F-4D97-AF65-F5344CB8AC3E}">
        <p14:creationId xmlns:p14="http://schemas.microsoft.com/office/powerpoint/2010/main" val="230177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PROFIT AND LOSS ACCOUNT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63930"/>
            <a:ext cx="11350570" cy="467650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Tells About Net Profit and Net Losses</a:t>
            </a:r>
          </a:p>
          <a:p>
            <a:r>
              <a:rPr lang="en-US" b="1" dirty="0" smtClean="0"/>
              <a:t>Debit Side Shows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    </a:t>
            </a:r>
            <a:r>
              <a:rPr lang="en-US" sz="2400" b="1" dirty="0"/>
              <a:t>– All Indirect Expenses </a:t>
            </a:r>
            <a:endParaRPr lang="en-US" sz="2400" b="1" dirty="0" smtClean="0"/>
          </a:p>
          <a:p>
            <a:pPr marL="2286000" lvl="5" indent="0" algn="just">
              <a:buNone/>
            </a:pPr>
            <a:r>
              <a:rPr lang="en-US" sz="2400" dirty="0" smtClean="0"/>
              <a:t>(</a:t>
            </a:r>
            <a:r>
              <a:rPr lang="en-US" sz="2200" dirty="0"/>
              <a:t>includes all Administrative, Selling and Distribution Expenses </a:t>
            </a:r>
            <a:r>
              <a:rPr lang="en-US" sz="2200" dirty="0"/>
              <a:t>like salaries, rent and taxes, postage, and stationery, insurance, depreciation, interest paid, office lighting, advertising, packing, carriage outwards, etc</a:t>
            </a:r>
            <a:r>
              <a:rPr lang="en-US" sz="2200" dirty="0" smtClean="0"/>
              <a:t>.)</a:t>
            </a:r>
            <a:r>
              <a:rPr lang="en-US" sz="2400" dirty="0" smtClean="0"/>
              <a:t>					</a:t>
            </a:r>
          </a:p>
          <a:p>
            <a:pPr marL="2286000" lvl="5" indent="0" algn="just">
              <a:buNone/>
            </a:pPr>
            <a:r>
              <a:rPr lang="en-US" sz="2400" b="1" dirty="0" smtClean="0"/>
              <a:t>- Losses</a:t>
            </a:r>
          </a:p>
          <a:p>
            <a:r>
              <a:rPr lang="en-US" b="1" dirty="0" smtClean="0"/>
              <a:t>Credit Side Shows </a:t>
            </a:r>
            <a:endParaRPr lang="en-IN" b="1" dirty="0"/>
          </a:p>
          <a:p>
            <a:pPr marL="0" indent="0">
              <a:buNone/>
            </a:pPr>
            <a:r>
              <a:rPr lang="en-IN" sz="2400" b="1" dirty="0" smtClean="0"/>
              <a:t>    	         </a:t>
            </a:r>
            <a:r>
              <a:rPr lang="en-US" sz="2400" b="1" dirty="0" smtClean="0"/>
              <a:t>- </a:t>
            </a:r>
            <a:r>
              <a:rPr lang="en-US" sz="2400" b="1" dirty="0"/>
              <a:t>All Indirect Incomes</a:t>
            </a:r>
          </a:p>
          <a:p>
            <a:pPr marL="2286000" lvl="5" indent="0">
              <a:buNone/>
            </a:pPr>
            <a:r>
              <a:rPr lang="en-US" sz="2400" dirty="0" smtClean="0"/>
              <a:t>(</a:t>
            </a:r>
            <a:r>
              <a:rPr lang="en-US" sz="2200" dirty="0"/>
              <a:t>Indirect incomes are income that comes from non-business activities, such as: Selling old newspapers, Selling cardboard boxes, Selling fixed assets, and Selling old bottles.</a:t>
            </a:r>
            <a:r>
              <a:rPr lang="en-US" sz="2200" dirty="0"/>
              <a:t>)</a:t>
            </a:r>
            <a:r>
              <a:rPr lang="en-US" sz="2400" dirty="0"/>
              <a:t>	</a:t>
            </a:r>
            <a:endParaRPr lang="en-US" sz="2400" dirty="0" smtClean="0"/>
          </a:p>
          <a:p>
            <a:pPr marL="2286000" lvl="5" indent="0">
              <a:buNone/>
            </a:pPr>
            <a:r>
              <a:rPr lang="en-US" sz="2400" dirty="0" smtClean="0"/>
              <a:t>- Gains</a:t>
            </a:r>
            <a:r>
              <a:rPr lang="en-US" dirty="0" smtClean="0"/>
              <a:t> </a:t>
            </a:r>
          </a:p>
          <a:p>
            <a:pPr marL="2286000" lvl="5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2404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PROFIT AND LOSS ACCOUNT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/>
              <a:t>Tells Net Profitability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Comparative Study of Profit and Loss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Control on Unnecessary Expenses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Helpful in Preparing Balance Sheet</a:t>
            </a:r>
            <a:endParaRPr lang="en-IN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580" y="1972492"/>
            <a:ext cx="5752419" cy="488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5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1955" y="1946366"/>
            <a:ext cx="4720046" cy="49116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BALANCE SHEET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834165"/>
            <a:ext cx="6791634" cy="3364851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endParaRPr lang="en-US" b="1" dirty="0" smtClean="0"/>
          </a:p>
          <a:p>
            <a:pPr>
              <a:lnSpc>
                <a:spcPct val="200000"/>
              </a:lnSpc>
            </a:pPr>
            <a:r>
              <a:rPr lang="en-US" sz="2800" b="1" dirty="0" smtClean="0"/>
              <a:t>It is a Statement </a:t>
            </a:r>
            <a:r>
              <a:rPr lang="en-US" sz="2800" b="1" dirty="0"/>
              <a:t>to Know about Financial Position of a Business on a Certain Fixed </a:t>
            </a:r>
            <a:r>
              <a:rPr lang="en-US" sz="2800" b="1" dirty="0" smtClean="0"/>
              <a:t>date.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771411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AND IMPORTANCE OF BALANCE SHEET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174913" cy="44296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2800" dirty="0" smtClean="0"/>
              <a:t>Tells about Financial Position of a Firm.</a:t>
            </a:r>
          </a:p>
          <a:p>
            <a:pPr>
              <a:lnSpc>
                <a:spcPct val="170000"/>
              </a:lnSpc>
            </a:pPr>
            <a:r>
              <a:rPr lang="en-US" sz="2800" dirty="0" smtClean="0"/>
              <a:t>Tells about the Liquidity Position of a Firm.</a:t>
            </a:r>
          </a:p>
          <a:p>
            <a:pPr>
              <a:lnSpc>
                <a:spcPct val="170000"/>
              </a:lnSpc>
            </a:pPr>
            <a:r>
              <a:rPr lang="en-US" sz="2800" dirty="0" smtClean="0"/>
              <a:t>Tells about the Balance of Debtors and Creditors.</a:t>
            </a:r>
          </a:p>
          <a:p>
            <a:pPr>
              <a:lnSpc>
                <a:spcPct val="170000"/>
              </a:lnSpc>
            </a:pPr>
            <a:r>
              <a:rPr lang="en-US" sz="2800" dirty="0" smtClean="0"/>
              <a:t>Tells about the Liabilities and Assets of the Firm.</a:t>
            </a:r>
          </a:p>
          <a:p>
            <a:pPr>
              <a:lnSpc>
                <a:spcPct val="170000"/>
              </a:lnSpc>
            </a:pPr>
            <a:r>
              <a:rPr lang="en-US" sz="2800" dirty="0" smtClean="0"/>
              <a:t>Tells Economically Capability of a Firm.</a:t>
            </a:r>
          </a:p>
          <a:p>
            <a:pPr>
              <a:lnSpc>
                <a:spcPct val="170000"/>
              </a:lnSpc>
            </a:pPr>
            <a:r>
              <a:rPr lang="en-US" sz="2800" dirty="0" smtClean="0"/>
              <a:t>Opening Entry on the Basis of Balance Sheet.</a:t>
            </a:r>
            <a:endParaRPr lang="en-IN" sz="2800" dirty="0"/>
          </a:p>
        </p:txBody>
      </p:sp>
      <p:pic>
        <p:nvPicPr>
          <p:cNvPr id="4" name="Picture 4" descr="Procedure for preparation of Final Accounts - IHM Notes by hmhu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7787" y="1998618"/>
            <a:ext cx="3394213" cy="485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08821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126</TotalTime>
  <Words>418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Constantia</vt:lpstr>
      <vt:lpstr>Trebuchet MS</vt:lpstr>
      <vt:lpstr>Wingdings</vt:lpstr>
      <vt:lpstr>Berlin</vt:lpstr>
      <vt:lpstr>FINAL ACCOUNTS</vt:lpstr>
      <vt:lpstr>MEANING</vt:lpstr>
      <vt:lpstr>PARTS OF FINAL ACOOUNTS</vt:lpstr>
      <vt:lpstr>NEED AND IMPORTANCE OF FINAL ACCOUNTS</vt:lpstr>
      <vt:lpstr>TRADING ACCOUNT</vt:lpstr>
      <vt:lpstr>PROFIT AND LOSS ACCOUNT</vt:lpstr>
      <vt:lpstr>IMPORTANCE OF PROFIT AND LOSS ACCOUNT</vt:lpstr>
      <vt:lpstr>BALANCE SHEET</vt:lpstr>
      <vt:lpstr>NEED AND IMPORTANCE OF BALANCE SHEET</vt:lpstr>
      <vt:lpstr>SIMILARITIES BETWEEN  TRIAL BALANCE AND BALANCE SHEET</vt:lpstr>
      <vt:lpstr>DIFFERENCE BETWEEN  TRIAL BALANCE AND BALANCE SHEET</vt:lpstr>
      <vt:lpstr>ADJUSTMENTS</vt:lpstr>
      <vt:lpstr>NEED AND IMPORTANCE OF ADJUSTMENTS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ACCOUNTS</dc:title>
  <dc:creator>lenovo</dc:creator>
  <cp:lastModifiedBy>lenovo</cp:lastModifiedBy>
  <cp:revision>14</cp:revision>
  <dcterms:created xsi:type="dcterms:W3CDTF">2024-11-03T07:40:47Z</dcterms:created>
  <dcterms:modified xsi:type="dcterms:W3CDTF">2024-11-03T09:46:54Z</dcterms:modified>
</cp:coreProperties>
</file>